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83" r:id="rId2"/>
    <p:sldId id="369" r:id="rId3"/>
    <p:sldId id="336" r:id="rId4"/>
    <p:sldId id="350" r:id="rId5"/>
    <p:sldId id="362" r:id="rId6"/>
    <p:sldId id="330" r:id="rId7"/>
    <p:sldId id="370" r:id="rId8"/>
    <p:sldId id="331" r:id="rId9"/>
    <p:sldId id="334" r:id="rId10"/>
    <p:sldId id="335" r:id="rId11"/>
    <p:sldId id="332" r:id="rId12"/>
    <p:sldId id="290" r:id="rId13"/>
    <p:sldId id="260" r:id="rId14"/>
    <p:sldId id="317" r:id="rId15"/>
    <p:sldId id="292" r:id="rId16"/>
    <p:sldId id="351" r:id="rId17"/>
    <p:sldId id="338" r:id="rId18"/>
    <p:sldId id="339" r:id="rId19"/>
    <p:sldId id="343" r:id="rId20"/>
    <p:sldId id="344" r:id="rId21"/>
    <p:sldId id="345" r:id="rId22"/>
    <p:sldId id="346" r:id="rId23"/>
    <p:sldId id="371" r:id="rId24"/>
    <p:sldId id="354" r:id="rId25"/>
    <p:sldId id="358" r:id="rId26"/>
    <p:sldId id="359" r:id="rId27"/>
    <p:sldId id="347" r:id="rId28"/>
    <p:sldId id="36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701"/>
    <a:srgbClr val="000066"/>
    <a:srgbClr val="FFCC00"/>
    <a:srgbClr val="F6FA40"/>
    <a:srgbClr val="FE8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4364" autoAdjust="0"/>
  </p:normalViewPr>
  <p:slideViewPr>
    <p:cSldViewPr snapToGrid="0" showGuides="1">
      <p:cViewPr>
        <p:scale>
          <a:sx n="70" d="100"/>
          <a:sy n="70" d="100"/>
        </p:scale>
        <p:origin x="-81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0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B6FB0-7A84-4549-B163-C6D12B9829D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7E5A2-BDF9-4E69-BE28-E2670207B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3EBA5-0037-4AD0-A60A-F09A6DBAAB89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F9B72-23A0-491D-94FF-D36A54BA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2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9B72-23A0-491D-94FF-D36A54BA69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4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9B72-23A0-491D-94FF-D36A54BA69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9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9B72-23A0-491D-94FF-D36A54BA69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9B72-23A0-491D-94FF-D36A54BA69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9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6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9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10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14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95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9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8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7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5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1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2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9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0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5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A7FD9-1AAC-447A-AB43-61F3762FA73C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6E842B-6575-4416-A171-60AA10473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0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77" y="0"/>
            <a:ext cx="11614245" cy="6858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VIDEO BÀI GIẢNG LỊCH SỬ LỚP 9</a:t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NƯỚC Á, PHI, MĨ LATINH TỪ 1945 ĐẾN NAY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C00000"/>
                </a:solidFill>
              </a:rPr>
              <a:t/>
            </a:r>
            <a:br>
              <a:rPr lang="en-US" sz="4000" dirty="0">
                <a:solidFill>
                  <a:srgbClr val="C00000"/>
                </a:solidFill>
              </a:rPr>
            </a:b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ANd9GcSGIbLeOBTdxYBSMHp9BTwaF1HMfzxTlKIBfCn8d2dyC1VjuaY&amp;t=1&amp;usg=__6NhSMVVgj6odlkDXijJTf6dzJbo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8918" y="3310758"/>
            <a:ext cx="4381776" cy="291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Lãnh đạo các nước ASEAN chụp ảnh kỷ niệm sau khi thông qua hiến chương. Ảnh: AFP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81" y="3310759"/>
            <a:ext cx="4145749" cy="288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182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2"/>
    </mc:Choice>
    <mc:Fallback xmlns="">
      <p:transition spd="slow" advTm="24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24691"/>
            <a:ext cx="11901054" cy="58189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1945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1" y="706582"/>
            <a:ext cx="11901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1945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1" y="1478156"/>
            <a:ext cx="57496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Thái Lan và Phi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lipines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gia SEATO.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In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donesia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Miến Điện: hòa bình, trung lập.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Việt Nam, Lào, Campuchia bị Mỹ xâm lược</a:t>
            </a:r>
            <a:endParaRPr lang="en-US" sz="28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333AB5E2-5395-4100-90A5-3B5EF0E457C5}"/>
              </a:ext>
            </a:extLst>
          </p:cNvPr>
          <p:cNvSpPr/>
          <p:nvPr/>
        </p:nvSpPr>
        <p:spPr>
          <a:xfrm>
            <a:off x="5704074" y="1478156"/>
            <a:ext cx="6183126" cy="3879272"/>
          </a:xfrm>
          <a:prstGeom prst="cloudCallout">
            <a:avLst>
              <a:gd name="adj1" fmla="val 51399"/>
              <a:gd name="adj2" fmla="val 70402"/>
            </a:avLst>
          </a:prstGeom>
          <a:solidFill>
            <a:srgbClr val="FFFF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XX,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12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21"/>
    </mc:Choice>
    <mc:Fallback xmlns="">
      <p:transition spd="slow" advTm="52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2"/>
            <a:ext cx="12192000" cy="72043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1945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676" y="733461"/>
            <a:ext cx="9945489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1945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1945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- 9/1954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SEATO.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CNXH,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GPDT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Thái Lan và Phi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lipines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gia SEATO.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In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donesia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Miến Điện: hòa bình, trung lập.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Việt Nam, Lào, Campuchia bị Mỹ xâm lược</a:t>
            </a:r>
            <a:endParaRPr lang="en-US" sz="2800" dirty="0"/>
          </a:p>
          <a:p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4" name="Picture 2" descr="C:\Users\ha\Pictures\1-mau_slide_powerpoint_dep_ctu.vn_(1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032" y="6084700"/>
            <a:ext cx="803564" cy="61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34"/>
    </mc:Choice>
    <mc:Fallback xmlns="">
      <p:transition spd="slow" advTm="6313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96982"/>
            <a:ext cx="12192000" cy="114872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V. SỰ RA ĐỜI VÀ QUÁ TRÌNH PHÁT TRIỂN CỦA ASEAN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72" y="1504745"/>
            <a:ext cx="6785436" cy="365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5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83"/>
    </mc:Choice>
    <mc:Fallback xmlns="">
      <p:transition spd="slow" advTm="2888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981" y="113207"/>
            <a:ext cx="11069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V. SỰ RA ĐỜI VÀ QUÁ TRÌNH PHÁT TRIỂN CỦA  ASEAN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0843" y="678873"/>
            <a:ext cx="4395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endParaRPr lang="en-US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7">
            <a:extLst>
              <a:ext uri="{FF2B5EF4-FFF2-40B4-BE49-F238E27FC236}">
                <a16:creationId xmlns="" xmlns:a16="http://schemas.microsoft.com/office/drawing/2014/main" id="{333AB5E2-5395-4100-90A5-3B5EF0E457C5}"/>
              </a:ext>
            </a:extLst>
          </p:cNvPr>
          <p:cNvSpPr/>
          <p:nvPr/>
        </p:nvSpPr>
        <p:spPr>
          <a:xfrm>
            <a:off x="1288473" y="1594923"/>
            <a:ext cx="7483579" cy="3669804"/>
          </a:xfrm>
          <a:prstGeom prst="cloudCallout">
            <a:avLst>
              <a:gd name="adj1" fmla="val 56972"/>
              <a:gd name="adj2" fmla="val 62545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215" y="4100975"/>
            <a:ext cx="2681785" cy="268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28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95"/>
    </mc:Choice>
    <mc:Fallback xmlns="">
      <p:transition spd="slow" advTm="35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00" y="95534"/>
            <a:ext cx="11332697" cy="1320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8873"/>
            <a:ext cx="10467831" cy="449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a.Hoàn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giành được độc lập , nhiều nước Đông Nam Á chủ trương thành lập một tổ chức khu vực nhằm cùng nhau hợp tác và phát triển đất nước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 Hiệp hội các nước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ASEAN, ra đời gồm 5 nước: Inđônêxia, Malaixia,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Philippin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Xingapo và Thái Lan.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81" y="113207"/>
            <a:ext cx="11069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V. SỰ RA ĐỜI VÀ QUÁ TRÌNH PHÁT TRIỂN CỦA ASEAN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0843" y="678873"/>
            <a:ext cx="482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endParaRPr lang="en-US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ha\Pictures\1-mau_slide_powerpoint_dep_ctu.vn_(1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821" y="5319035"/>
            <a:ext cx="979921" cy="74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56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61"/>
    </mc:Choice>
    <mc:Fallback xmlns="">
      <p:transition spd="slow" advTm="73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00" y="95534"/>
            <a:ext cx="11332697" cy="1320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1105469"/>
            <a:ext cx="11013743" cy="586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6981" y="113207"/>
            <a:ext cx="11069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V. SỰ RA ĐỜI VÀ QUÁ TRÌNH PHÁT TRIỂN CỦA ASEAN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0843" y="678873"/>
            <a:ext cx="6814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a.Hoàn</a:t>
            </a:r>
            <a:r>
              <a:rPr 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b.Mục</a:t>
            </a:r>
            <a:r>
              <a:rPr 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c.Nguyên</a:t>
            </a:r>
            <a:r>
              <a:rPr 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156363" y="1646362"/>
            <a:ext cx="7010400" cy="38862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 </a:t>
            </a:r>
            <a:r>
              <a:rPr lang="en-US" sz="3000" dirty="0">
                <a:latin typeface="+mj-lt"/>
              </a:rPr>
              <a:t>  </a:t>
            </a:r>
            <a:r>
              <a:rPr lang="en-US" sz="4000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r>
              <a:rPr lang="vi-VN" sz="4000" dirty="0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5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16"/>
    </mc:Choice>
    <mc:Fallback xmlns="">
      <p:transition spd="slow" advTm="15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81" y="218853"/>
            <a:ext cx="8813290" cy="59856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b.Mục</a:t>
            </a:r>
            <a:r>
              <a:rPr lang="en-US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ASEAN:</a:t>
            </a:r>
            <a:b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7418"/>
            <a:ext cx="11679382" cy="1126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(8/1967)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ha\Pictures\1-mau_slide_powerpoint_dep_ctu.vn_(1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566" y="5925475"/>
            <a:ext cx="979921" cy="67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8381" y="2530223"/>
            <a:ext cx="51391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c.Nguyên</a:t>
            </a:r>
            <a:r>
              <a:rPr 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– li (2/1976).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ĐNÁ”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17" y="2215621"/>
            <a:ext cx="6425429" cy="386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47917" y="6179127"/>
            <a:ext cx="6744083" cy="6788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Bali (</a:t>
            </a:r>
            <a:r>
              <a:rPr lang="en-US" sz="2800" dirty="0" err="1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Inđônêxia</a:t>
            </a:r>
            <a:r>
              <a:rPr lang="en-US" sz="2800" dirty="0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1907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2/1976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44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73"/>
    </mc:Choice>
    <mc:Fallback xmlns="">
      <p:transition spd="slow" advTm="65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4" y="861391"/>
            <a:ext cx="11812499" cy="3928240"/>
          </a:xfrm>
        </p:spPr>
      </p:pic>
      <p:sp>
        <p:nvSpPr>
          <p:cNvPr id="4" name="TextBox 3"/>
          <p:cNvSpPr txBox="1"/>
          <p:nvPr/>
        </p:nvSpPr>
        <p:spPr>
          <a:xfrm>
            <a:off x="5867400" y="5905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6525"/>
            <a:ext cx="12191999" cy="554639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Nam - </a:t>
            </a:r>
            <a:r>
              <a:rPr lang="en-US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Asean</a:t>
            </a:r>
            <a:r>
              <a:rPr lang="en-US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 dirty="0">
              <a:solidFill>
                <a:srgbClr val="00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785" y="5372727"/>
            <a:ext cx="4690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843" y="5372727"/>
            <a:ext cx="4390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8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6700">
        <p14:warp dir="in"/>
      </p:transition>
    </mc:Choice>
    <mc:Fallback xmlns="">
      <p:transition spd="slow" advTm="46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394791" y="2690191"/>
            <a:ext cx="6636025" cy="3277684"/>
          </a:xfrm>
          <a:prstGeom prst="wedgeEllipseCallout">
            <a:avLst>
              <a:gd name="adj1" fmla="val 73547"/>
              <a:gd name="adj2" fmla="val 4475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3600" b="1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XX </a:t>
            </a:r>
            <a:r>
              <a:rPr lang="en-US" sz="3600" b="1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b="1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3600" b="1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b="1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Asean</a:t>
            </a:r>
            <a:r>
              <a:rPr lang="en-US" sz="3600" b="1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19070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1907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791" y="391733"/>
            <a:ext cx="112113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SỰ RA ĐỜI VÀ QUÁ TRÌNH PHÁT TRIỂN CỦA ASEAN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2.Qúa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ASEAN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1991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215" y="4100975"/>
            <a:ext cx="2681785" cy="268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54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20"/>
    </mc:Choice>
    <mc:Fallback xmlns="">
      <p:transition spd="slow" advTm="26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08" y="5458691"/>
            <a:ext cx="1055716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1984,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Brunây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2" y="2340725"/>
            <a:ext cx="4695173" cy="3561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87" y="2368021"/>
            <a:ext cx="4419600" cy="3561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109" y="384405"/>
            <a:ext cx="11623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2.Qúa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ASEAN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1991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nay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5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72">
        <p14:conveyor dir="l"/>
      </p:transition>
    </mc:Choice>
    <mc:Fallback xmlns="">
      <p:transition spd="slow" advTm="9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109182"/>
            <a:ext cx="11928143" cy="6748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114" y="1026037"/>
            <a:ext cx="87958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1945</a:t>
            </a:r>
          </a:p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ASEAN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ASEAN.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Qúa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ASEAN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1991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181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1995,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67" y="935534"/>
            <a:ext cx="4724400" cy="376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93" y="1214780"/>
            <a:ext cx="5691107" cy="34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4325">
        <p14:honeycomb/>
      </p:transition>
    </mc:Choice>
    <mc:Fallback xmlns="">
      <p:transition spd="slow" advTm="43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436" y="5907943"/>
            <a:ext cx="89916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Mianma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2" y="1022877"/>
            <a:ext cx="44958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2" y="3308877"/>
            <a:ext cx="4525028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19201"/>
            <a:ext cx="4572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45743"/>
            <a:ext cx="4572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203">
        <p14:doors dir="vert"/>
      </p:transition>
    </mc:Choice>
    <mc:Fallback xmlns="">
      <p:transition spd="slow" advTm="52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908" y="5638801"/>
            <a:ext cx="9185565" cy="1096963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1999,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Camphuchia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ASEAN.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13802"/>
            <a:ext cx="4724399" cy="345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040" y="1444337"/>
            <a:ext cx="4439433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7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034">
        <p14:reveal/>
      </p:transition>
    </mc:Choice>
    <mc:Fallback xmlns="">
      <p:transition spd="slow" advTm="140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109" y="384405"/>
            <a:ext cx="11623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2.Qúa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ASEAN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1991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nay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787858"/>
            <a:ext cx="8700796" cy="429444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1984,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Brunây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1995,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Mianma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1999,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Camphuchia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ASEAN.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29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72">
        <p14:conveyor dir="l"/>
      </p:transition>
    </mc:Choice>
    <mc:Fallback xmlns="">
      <p:transition spd="slow" advTm="9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50453"/>
            <a:ext cx="11249891" cy="5280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2.Qúa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ASEAN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1991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22" y="1199235"/>
            <a:ext cx="7854432" cy="5464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75" y="1380078"/>
            <a:ext cx="3543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Xinh-ga-po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27-28/1/1992.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ASEAN(AFTA)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7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09"/>
    </mc:Choice>
    <mc:Fallback xmlns="">
      <p:transition spd="slow" advTm="93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95" y="1028701"/>
            <a:ext cx="8781605" cy="5257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0945" y="123157"/>
            <a:ext cx="11249891" cy="5280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1990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722" y="878576"/>
            <a:ext cx="31432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25/11/1994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Bangkok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 (ARF)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92"/>
    </mc:Choice>
    <mc:Fallback xmlns="">
      <p:transition spd="slow" advTm="52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09" y="886691"/>
            <a:ext cx="8074256" cy="5721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307" y="1289583"/>
            <a:ext cx="34255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1/2007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Singapore,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773" y="39921"/>
            <a:ext cx="10863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2.Qúa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ASEAN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1991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0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02"/>
    </mc:Choice>
    <mc:Fallback xmlns="">
      <p:transition spd="slow" advTm="59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4" y="1899816"/>
            <a:ext cx="10792692" cy="58213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Asean không ngừng mở rộng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1992; 1994; 2007..Trong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 chương mới đã mở ra trong lịch sử Đông Nam Á 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ha\Pictures\1-mau_slide_powerpoint_dep_ctu.vn_(1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279" y="4918489"/>
            <a:ext cx="1167161" cy="8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7001" y="330156"/>
            <a:ext cx="11684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V. SỰ RA ĐỜI VÀ QUÁ TRÌNH PHÁT TRIỂN CỦA ASEAN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2.Qúa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ASEAN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1991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5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3414">
        <p14:shred/>
      </p:transition>
    </mc:Choice>
    <mc:Fallback xmlns="">
      <p:transition spd="slow" advTm="234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947" y="-55418"/>
            <a:ext cx="1190105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BÀI Ở NHÀ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" y="724977"/>
            <a:ext cx="1201059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Á”?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Nam Phi.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9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00"/>
    </mc:Choice>
    <mc:Fallback xmlns="">
      <p:transition spd="slow" advTm="329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6982"/>
            <a:ext cx="12192000" cy="58189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 </a:t>
            </a:r>
          </a:p>
        </p:txBody>
      </p:sp>
      <p:pic>
        <p:nvPicPr>
          <p:cNvPr id="5" name="Picture 2" descr="2117676190_a8d23397af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025" y="678873"/>
            <a:ext cx="6705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hought Bubble: Cloud 7">
            <a:extLst>
              <a:ext uri="{FF2B5EF4-FFF2-40B4-BE49-F238E27FC236}">
                <a16:creationId xmlns="" xmlns:a16="http://schemas.microsoft.com/office/drawing/2014/main" id="{333AB5E2-5395-4100-90A5-3B5EF0E457C5}"/>
              </a:ext>
            </a:extLst>
          </p:cNvPr>
          <p:cNvSpPr/>
          <p:nvPr/>
        </p:nvSpPr>
        <p:spPr>
          <a:xfrm>
            <a:off x="6438365" y="1587639"/>
            <a:ext cx="4729163" cy="2780737"/>
          </a:xfrm>
          <a:prstGeom prst="cloudCallout">
            <a:avLst>
              <a:gd name="adj1" fmla="val 56972"/>
              <a:gd name="adj2" fmla="val 62545"/>
            </a:avLst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93" y="4749332"/>
            <a:ext cx="1925690" cy="192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2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01"/>
    </mc:Choice>
    <mc:Fallback xmlns="">
      <p:transition spd="slow" advTm="39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46363"/>
            <a:ext cx="11623964" cy="63730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  <p:pic>
        <p:nvPicPr>
          <p:cNvPr id="4" name="Picture 2" descr="Asean_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5" y="766802"/>
            <a:ext cx="8703807" cy="609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5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35"/>
    </mc:Choice>
    <mc:Fallback xmlns="">
      <p:transition spd="slow" advTm="39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751" y="178904"/>
            <a:ext cx="9134252" cy="67887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1945.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1945</a:t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7">
            <a:extLst>
              <a:ext uri="{FF2B5EF4-FFF2-40B4-BE49-F238E27FC236}">
                <a16:creationId xmlns="" xmlns:a16="http://schemas.microsoft.com/office/drawing/2014/main" id="{333AB5E2-5395-4100-90A5-3B5EF0E457C5}"/>
              </a:ext>
            </a:extLst>
          </p:cNvPr>
          <p:cNvSpPr/>
          <p:nvPr/>
        </p:nvSpPr>
        <p:spPr>
          <a:xfrm>
            <a:off x="544527" y="2368579"/>
            <a:ext cx="8216347" cy="3646154"/>
          </a:xfrm>
          <a:prstGeom prst="cloudCallout">
            <a:avLst>
              <a:gd name="adj1" fmla="val 56972"/>
              <a:gd name="adj2" fmla="val 62545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2 ?</a:t>
            </a:r>
          </a:p>
          <a:p>
            <a:pPr algn="ctr"/>
            <a:endParaRPr lang="en-US" sz="32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843" y="4932310"/>
            <a:ext cx="1925690" cy="192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53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99"/>
    </mc:Choice>
    <mc:Fallback xmlns="">
      <p:transition spd="slow" advTm="3479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6" y="78830"/>
            <a:ext cx="12002814" cy="74097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5669" y="946644"/>
            <a:ext cx="5313562" cy="5596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Admin\Desktop\sự xâm lược Đ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90554" y="788631"/>
            <a:ext cx="5491654" cy="59120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4990" y="946644"/>
            <a:ext cx="58542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38"/>
    </mc:Choice>
    <mc:Fallback xmlns="">
      <p:transition spd="slow" advTm="4543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751" y="178904"/>
            <a:ext cx="9134252" cy="67887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1945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7">
            <a:extLst>
              <a:ext uri="{FF2B5EF4-FFF2-40B4-BE49-F238E27FC236}">
                <a16:creationId xmlns="" xmlns:a16="http://schemas.microsoft.com/office/drawing/2014/main" id="{333AB5E2-5395-4100-90A5-3B5EF0E457C5}"/>
              </a:ext>
            </a:extLst>
          </p:cNvPr>
          <p:cNvSpPr/>
          <p:nvPr/>
        </p:nvSpPr>
        <p:spPr>
          <a:xfrm>
            <a:off x="781879" y="2107096"/>
            <a:ext cx="8216347" cy="3646154"/>
          </a:xfrm>
          <a:prstGeom prst="cloudCallout">
            <a:avLst>
              <a:gd name="adj1" fmla="val 56972"/>
              <a:gd name="adj2" fmla="val 62545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1945.</a:t>
            </a:r>
            <a:endParaRPr lang="en-US" sz="4000" b="1" i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2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843" y="4932310"/>
            <a:ext cx="1925690" cy="192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38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99"/>
    </mc:Choice>
    <mc:Fallback xmlns="">
      <p:transition spd="slow" advTm="3479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4097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TRANG%209%281%2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03818" y="1781504"/>
            <a:ext cx="5888183" cy="378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Admin\Desktop\CMT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279" y="3159681"/>
            <a:ext cx="4674569" cy="27274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362" y="1181265"/>
            <a:ext cx="57623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" descr="C:\Users\ha\Pictures\1-mau_slide_powerpoint_dep_ctu.vn_(11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52" y="2213751"/>
            <a:ext cx="979921" cy="74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42872" y="5566606"/>
            <a:ext cx="5573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(1946)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279" y="5966716"/>
            <a:ext cx="4674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ting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2/9/1945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273" y="587416"/>
            <a:ext cx="7207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1945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62"/>
    </mc:Choice>
    <mc:Fallback xmlns="">
      <p:transition spd="slow" advTm="68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96981"/>
            <a:ext cx="11762508" cy="6511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1945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18" y="1586859"/>
            <a:ext cx="4488873" cy="35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3344" y="1176210"/>
            <a:ext cx="28138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-9/1954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SEATO.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CNXH,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GPDT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1975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Seato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giải thể .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5" y="1586859"/>
            <a:ext cx="4668980" cy="3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931" y="4168406"/>
            <a:ext cx="1402329" cy="81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6654" y="5194996"/>
            <a:ext cx="502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Cuộc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biểu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chống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chiến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tranh</a:t>
            </a:r>
            <a:r>
              <a:rPr lang="en-US" dirty="0">
                <a:solidFill>
                  <a:srgbClr val="FF0000"/>
                </a:solidFill>
              </a:rPr>
              <a:t> ở </a:t>
            </a:r>
            <a:r>
              <a:rPr lang="en-US" dirty="0" err="1">
                <a:solidFill>
                  <a:srgbClr val="FF0000"/>
                </a:solidFill>
              </a:rPr>
              <a:t>Việt</a:t>
            </a:r>
            <a:r>
              <a:rPr lang="en-US" dirty="0">
                <a:solidFill>
                  <a:srgbClr val="FF0000"/>
                </a:solidFill>
              </a:rPr>
              <a:t> Nam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8873" y="5194996"/>
            <a:ext cx="3591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Hội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nghị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thành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khối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Seato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ngày</a:t>
            </a:r>
            <a:r>
              <a:rPr lang="en-US" dirty="0">
                <a:solidFill>
                  <a:srgbClr val="FF0000"/>
                </a:solidFill>
              </a:rPr>
              <a:t> 8/9/1954 </a:t>
            </a:r>
            <a:r>
              <a:rPr lang="en-US" dirty="0" err="1">
                <a:solidFill>
                  <a:srgbClr val="FF0000"/>
                </a:solidFill>
              </a:rPr>
              <a:t>tại</a:t>
            </a:r>
            <a:r>
              <a:rPr lang="en-US" dirty="0">
                <a:solidFill>
                  <a:srgbClr val="FF0000"/>
                </a:solidFill>
              </a:rPr>
              <a:t> Manila (</a:t>
            </a:r>
            <a:r>
              <a:rPr lang="en-US" dirty="0" err="1">
                <a:solidFill>
                  <a:srgbClr val="FF0000"/>
                </a:solidFill>
              </a:rPr>
              <a:t>philippin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344" y="591435"/>
            <a:ext cx="9066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Nam Á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1945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3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22"/>
    </mc:Choice>
    <mc:Fallback xmlns="">
      <p:transition spd="slow" advTm="34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1|0.5|0.5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|0.7|1|0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3|8.9|12.1|1.5|1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2.2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3406</TotalTime>
  <Words>1538</Words>
  <Application>Microsoft Office PowerPoint</Application>
  <PresentationFormat>Custom</PresentationFormat>
  <Paragraphs>124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Facet</vt:lpstr>
      <vt:lpstr> PHÒNG GIÁO DỤC VÀ ĐÀO TẠO QUẬN GÒ VẤP VIDEO BÀI GIẢNG LỊCH SỬ LỚP 9 CHỦ ĐỀ CÁC NƯỚC Á, PHI, MĨ LATINH TỪ 1945 ĐẾN NAY   </vt:lpstr>
      <vt:lpstr>PowerPoint Presentation</vt:lpstr>
      <vt:lpstr>IV. Tình hình các nước Đông Nam Á trước và sau năm 1945 </vt:lpstr>
      <vt:lpstr>Lược đồ các nước Đông Nam Á</vt:lpstr>
      <vt:lpstr>IV. Tình hình các nước Đông Nam Á trước và sau năm 1945. 1. Tình hình Đông Nam Á trước năm 1945 </vt:lpstr>
      <vt:lpstr>IV. Tình hình các nước Đông Nam Á trước và sau năm 1945 </vt:lpstr>
      <vt:lpstr>IV. Tình hình các nước Đông Nam Á trước và sau năm 1945  2. Tình hình Đông Nam Á sau năm 1945</vt:lpstr>
      <vt:lpstr>  IV. Tình hình các nước Đông Nam Á trước và sau năm 1945 </vt:lpstr>
      <vt:lpstr>IV. Tình hình các nước Đông Nam Á trước và sau năm 1945</vt:lpstr>
      <vt:lpstr>IV. Tình hình các nước Đông Nam Á trước và sau năm 1945</vt:lpstr>
      <vt:lpstr>IV. Tình hình các nước Đông Nam Á trước và sau năm 1945</vt:lpstr>
      <vt:lpstr>V. SỰ RA ĐỜI VÀ QUÁ TRÌNH PHÁT TRIỂN CỦA ASEAN.  </vt:lpstr>
      <vt:lpstr>PowerPoint Presentation</vt:lpstr>
      <vt:lpstr> </vt:lpstr>
      <vt:lpstr> </vt:lpstr>
      <vt:lpstr>b.Mục tiêu của ASEAN: </vt:lpstr>
      <vt:lpstr>  * Mối quan hệ Việt Nam - Asean </vt:lpstr>
      <vt:lpstr>PowerPoint Presentation</vt:lpstr>
      <vt:lpstr> Năm 1984, Brunây trở thành thành viên thứ 6 </vt:lpstr>
      <vt:lpstr>Năm 1995, Việt Nam là thành viên thứ 7</vt:lpstr>
      <vt:lpstr>1997 Lào và Mianma là thành viên thứ 8 và thứ 9. </vt:lpstr>
      <vt:lpstr>PowerPoint Presentation</vt:lpstr>
      <vt:lpstr>PowerPoint Presentation</vt:lpstr>
      <vt:lpstr>2.Qúa trình phát triển và những nét chính của cộng đồng ASEAN từ 1991 đến nay</vt:lpstr>
      <vt:lpstr>PowerPoint Presentation</vt:lpstr>
      <vt:lpstr>PowerPoint Presentation</vt:lpstr>
      <vt:lpstr>PowerPoint Presentation</vt:lpstr>
      <vt:lpstr>HƯỚNG DẪN HỌC BÀI Ở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LỊCH SỬ THẾ GIỚI HIỆN ĐẠI TỪ NĂM 1945 ĐẾN NAY</dc:title>
  <dc:creator>HP</dc:creator>
  <cp:lastModifiedBy>ha</cp:lastModifiedBy>
  <cp:revision>279</cp:revision>
  <dcterms:created xsi:type="dcterms:W3CDTF">2021-06-06T05:17:27Z</dcterms:created>
  <dcterms:modified xsi:type="dcterms:W3CDTF">2022-03-19T15:37:13Z</dcterms:modified>
</cp:coreProperties>
</file>